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361" r:id="rId5"/>
    <p:sldId id="357" r:id="rId6"/>
    <p:sldId id="359" r:id="rId7"/>
    <p:sldId id="360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ileena Bandelow" initials="EB" lastIdx="1" clrIdx="0">
    <p:extLst>
      <p:ext uri="{19B8F6BF-5375-455C-9EA6-DF929625EA0E}">
        <p15:presenceInfo xmlns:p15="http://schemas.microsoft.com/office/powerpoint/2012/main" userId="Eileena Bandelow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3" autoAdjust="0"/>
    <p:restoredTop sz="96215" autoAdjust="0"/>
  </p:normalViewPr>
  <p:slideViewPr>
    <p:cSldViewPr showGuides="1">
      <p:cViewPr varScale="1">
        <p:scale>
          <a:sx n="85" d="100"/>
          <a:sy n="85" d="100"/>
        </p:scale>
        <p:origin x="150" y="5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3194"/>
    </p:cViewPr>
  </p:sorterViewPr>
  <p:notesViewPr>
    <p:cSldViewPr showGuides="1">
      <p:cViewPr>
        <p:scale>
          <a:sx n="80" d="100"/>
          <a:sy n="80" d="100"/>
        </p:scale>
        <p:origin x="3918" y="21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09528" y="251520"/>
            <a:ext cx="29718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r"/>
            <a:endParaRPr lang="de-DE" sz="10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908800" y="8676456"/>
            <a:ext cx="72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5320D358-F853-4E66-A71E-3A9A01236113}" type="datetimeFigureOut">
              <a:rPr lang="de-DE" sz="1000" smtClean="0"/>
              <a:pPr algn="l"/>
              <a:t>13.07.2019</a:t>
            </a:fld>
            <a:endParaRPr lang="de-DE" sz="10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700808" y="8676456"/>
            <a:ext cx="468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endParaRPr lang="de-DE" sz="10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76672" y="8685213"/>
            <a:ext cx="36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E5BBCCF6-F8A8-4C49-BF3D-CA1AA74CA975}" type="slidenum">
              <a:rPr lang="de-DE" sz="1000" smtClean="0"/>
              <a:pPr algn="l"/>
              <a:t>‹#›</a:t>
            </a:fld>
            <a:endParaRPr lang="de-DE" sz="1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D4223-8A2D-4163-820B-908A21E709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76672" y="251520"/>
            <a:ext cx="342000" cy="4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6119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pos="302" userDrawn="1">
          <p15:clr>
            <a:srgbClr val="F26B43"/>
          </p15:clr>
        </p15:guide>
        <p15:guide id="2" pos="402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6672" y="611560"/>
            <a:ext cx="5904000" cy="3321000"/>
          </a:xfrm>
          <a:prstGeom prst="rect">
            <a:avLst/>
          </a:prstGeom>
          <a:noFill/>
          <a:ln w="6350">
            <a:solidFill>
              <a:schemeClr val="accent6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76672" y="4139952"/>
            <a:ext cx="5904000" cy="4320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8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251520"/>
            <a:ext cx="5906666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endParaRPr lang="de-DE" sz="1000" dirty="0"/>
          </a:p>
        </p:txBody>
      </p:sp>
      <p:sp>
        <p:nvSpPr>
          <p:cNvPr id="9" name="Datumsplatzhalter 2"/>
          <p:cNvSpPr>
            <a:spLocks noGrp="1"/>
          </p:cNvSpPr>
          <p:nvPr>
            <p:ph type="dt" sz="quarter" idx="1"/>
          </p:nvPr>
        </p:nvSpPr>
        <p:spPr>
          <a:xfrm>
            <a:off x="908800" y="8676456"/>
            <a:ext cx="72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fld id="{5320D358-F853-4E66-A71E-3A9A01236113}" type="datetimeFigureOut">
              <a:rPr lang="de-DE" sz="1000" smtClean="0"/>
              <a:pPr/>
              <a:t>13.07.2019</a:t>
            </a:fld>
            <a:endParaRPr lang="de-DE" sz="1000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4"/>
          </p:nvPr>
        </p:nvSpPr>
        <p:spPr>
          <a:xfrm>
            <a:off x="1701328" y="8676456"/>
            <a:ext cx="468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endParaRPr lang="de-DE" sz="1000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5"/>
          </p:nvPr>
        </p:nvSpPr>
        <p:spPr>
          <a:xfrm>
            <a:off x="476672" y="8685213"/>
            <a:ext cx="36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fld id="{E5BBCCF6-F8A8-4C49-BF3D-CA1AA74CA975}" type="slidenum">
              <a:rPr lang="de-DE" sz="1000" smtClean="0"/>
              <a:pPr/>
              <a:t>‹#›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846198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spcBef>
        <a:spcPts val="400"/>
      </a:spcBef>
      <a:spcAft>
        <a:spcPts val="400"/>
      </a:spcAft>
      <a:defRPr sz="1200" b="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lnSpc>
        <a:spcPct val="110000"/>
      </a:lnSpc>
      <a:spcBef>
        <a:spcPts val="100"/>
      </a:spcBef>
      <a:spcAft>
        <a:spcPts val="1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lnSpc>
        <a:spcPct val="110000"/>
      </a:lnSpc>
      <a:spcBef>
        <a:spcPts val="100"/>
      </a:spcBef>
      <a:spcAft>
        <a:spcPts val="1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lnSpc>
        <a:spcPct val="110000"/>
      </a:lnSpc>
      <a:spcBef>
        <a:spcPts val="100"/>
      </a:spcBef>
      <a:spcAft>
        <a:spcPts val="1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lnSpc>
        <a:spcPct val="110000"/>
      </a:lnSpc>
      <a:spcBef>
        <a:spcPts val="100"/>
      </a:spcBef>
      <a:spcAft>
        <a:spcPts val="1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76000" indent="-144000" algn="l" defTabSz="914400" rtl="0" eaLnBrk="1" latinLnBrk="0" hangingPunct="1">
      <a:lnSpc>
        <a:spcPct val="110000"/>
      </a:lnSpc>
      <a:spcBef>
        <a:spcPts val="100"/>
      </a:spcBef>
      <a:spcAft>
        <a:spcPts val="1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576000" indent="-144000" algn="l" defTabSz="914400" rtl="0" eaLnBrk="1" latinLnBrk="0" hangingPunct="1">
      <a:lnSpc>
        <a:spcPct val="110000"/>
      </a:lnSpc>
      <a:spcBef>
        <a:spcPts val="100"/>
      </a:spcBef>
      <a:spcAft>
        <a:spcPts val="1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576000" indent="-144000" algn="l" defTabSz="914400" rtl="0" eaLnBrk="1" latinLnBrk="0" hangingPunct="1">
      <a:lnSpc>
        <a:spcPct val="110000"/>
      </a:lnSpc>
      <a:spcBef>
        <a:spcPts val="100"/>
      </a:spcBef>
      <a:spcAft>
        <a:spcPts val="1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576000" indent="-144000" algn="l" defTabSz="914400" rtl="0" eaLnBrk="1" latinLnBrk="0" hangingPunct="1">
      <a:lnSpc>
        <a:spcPct val="110000"/>
      </a:lnSpc>
      <a:spcBef>
        <a:spcPts val="100"/>
      </a:spcBef>
      <a:spcAft>
        <a:spcPts val="100"/>
      </a:spcAft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302" userDrawn="1">
          <p15:clr>
            <a:srgbClr val="F26B43"/>
          </p15:clr>
        </p15:guide>
        <p15:guide id="2" pos="402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DataTypes</a:t>
            </a:r>
            <a:r>
              <a:rPr lang="en-US" dirty="0"/>
              <a:t> are for data in programs. Schemas are for data crossing boundaries – systems, 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BCCF6-F8A8-4C49-BF3D-CA1AA74CA975}" type="slidenum">
              <a:rPr lang="de-DE" sz="1000" smtClean="0"/>
              <a:pPr/>
              <a:t>2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291183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6250" y="611188"/>
            <a:ext cx="5903913" cy="3321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standard for DB API. 1996 – </a:t>
            </a:r>
            <a:r>
              <a:rPr lang="en-US"/>
              <a:t>Python 1.4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BBCCF6-F8A8-4C49-BF3D-CA1AA74CA975}" type="slidenum">
              <a:rPr lang="de-DE" sz="1000" smtClean="0"/>
              <a:pPr/>
              <a:t>3</a:t>
            </a:fld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1324176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| Neg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>
            <a:extLst>
              <a:ext uri="{FF2B5EF4-FFF2-40B4-BE49-F238E27FC236}">
                <a16:creationId xmlns:a16="http://schemas.microsoft.com/office/drawing/2014/main" id="{4CAA1A37-9204-4A25-9054-31917E4255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1999" cy="6858000"/>
          </a:xfrm>
          <a:solidFill>
            <a:srgbClr val="DDE3E7"/>
          </a:solidFill>
        </p:spPr>
        <p:txBody>
          <a:bodyPr lIns="9432000" rIns="504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CH"/>
              <a:t>Um ein Bild einzufügen, markieren Sie bitte den Bildplatzhalter und setzen </a:t>
            </a:r>
            <a:br>
              <a:rPr lang="de-CH"/>
            </a:br>
            <a:r>
              <a:rPr lang="de-CH"/>
              <a:t>Sie ihn mit Hilfe der rechten Maustaste in den Vordergrund. Durch ein Klick auf das Icon können Sie nun ein Bild einsetzen. </a:t>
            </a:r>
            <a:br>
              <a:rPr lang="de-CH"/>
            </a:br>
            <a:br>
              <a:rPr lang="de-CH"/>
            </a:br>
            <a:r>
              <a:rPr lang="de-CH"/>
              <a:t>Betätigen Sie danach die Zurücksetz-Schaltfläche auf dem Start Menüreiter.</a:t>
            </a:r>
            <a:endParaRPr lang="de-CH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DB9E957-3F55-4CEB-ABFA-916F4BB161AA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 bwMode="gray">
          <a:xfrm>
            <a:off x="263352" y="5120522"/>
            <a:ext cx="234000" cy="1260806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de-CH"/>
              <a:t> 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1199456" y="333375"/>
            <a:ext cx="8208000" cy="3239002"/>
          </a:xfrm>
        </p:spPr>
        <p:txBody>
          <a:bodyPr tIns="0" bIns="0" anchor="b"/>
          <a:lstStyle>
            <a:lvl1pPr algn="l">
              <a:lnSpc>
                <a:spcPct val="90000"/>
              </a:lnSpc>
              <a:defRPr sz="6600" b="1" i="0" spc="-1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CH"/>
              <a:t>Titel der Präsentation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199456" y="3716313"/>
            <a:ext cx="8208000" cy="720000"/>
          </a:xfr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CH" dirty="0"/>
              <a:t>Untertitel der Präsentation</a:t>
            </a:r>
          </a:p>
          <a:p>
            <a:pPr lvl="1"/>
            <a:r>
              <a:rPr lang="de-CH" dirty="0"/>
              <a:t>Zweite Ebene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2FBF00-184A-445D-86C9-C33582C676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5600" y="360000"/>
            <a:ext cx="342000" cy="4608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de-CH"/>
              <a:t> </a:t>
            </a:r>
            <a:endParaRPr lang="de-CH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13843B-397A-4AF2-BA72-5D7D093BB5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9456" y="5697252"/>
            <a:ext cx="8208912" cy="6840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CH" dirty="0"/>
              <a:t>Sicherheitsklassifizierung | C2 internal</a:t>
            </a:r>
          </a:p>
        </p:txBody>
      </p:sp>
    </p:spTree>
    <p:extLst>
      <p:ext uri="{BB962C8B-B14F-4D97-AF65-F5344CB8AC3E}">
        <p14:creationId xmlns:p14="http://schemas.microsoft.com/office/powerpoint/2010/main" val="30316951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|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1199456" y="3716610"/>
            <a:ext cx="5112000" cy="26651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 marL="1260000" indent="0">
              <a:buNone/>
              <a:defRPr sz="2000"/>
            </a:lvl9pPr>
          </a:lstStyle>
          <a:p>
            <a:pPr lvl="0"/>
            <a:r>
              <a:rPr lang="de-CH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8"/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de-CH"/>
              <a:t>Ersteller, Datum, Dokumentenname, C0-Klassifizierung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8" y="2348880"/>
            <a:ext cx="5112000" cy="1223714"/>
          </a:xfrm>
        </p:spPr>
        <p:txBody>
          <a:bodyPr bIns="28800" anchor="b"/>
          <a:lstStyle>
            <a:lvl1pPr>
              <a:lnSpc>
                <a:spcPct val="90000"/>
              </a:lnSpc>
              <a:defRPr sz="3200" spc="-50" baseline="0">
                <a:latin typeface="+mj-lt"/>
              </a:defRPr>
            </a:lvl1pPr>
          </a:lstStyle>
          <a:p>
            <a:r>
              <a:rPr lang="de-CH"/>
              <a:t>Titel durch Klicken bearbeiten</a:t>
            </a:r>
            <a:endParaRPr lang="de-CH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461ED10A-0495-4A89-BA52-79C00234B56E}"/>
              </a:ext>
            </a:extLst>
          </p:cNvPr>
          <p:cNvSpPr>
            <a:spLocks noGrp="1"/>
          </p:cNvSpPr>
          <p:nvPr>
            <p:ph idx="16" hasCustomPrompt="1"/>
          </p:nvPr>
        </p:nvSpPr>
        <p:spPr bwMode="gray">
          <a:xfrm>
            <a:off x="6600825" y="0"/>
            <a:ext cx="5591175" cy="6858000"/>
          </a:xfrm>
          <a:noFill/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CH"/>
              <a:t>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986517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547EBF"/>
          </p15:clr>
        </p15:guide>
        <p15:guide id="2" pos="3976" userDrawn="1">
          <p15:clr>
            <a:srgbClr val="547EBF"/>
          </p15:clr>
        </p15:guide>
        <p15:guide id="3" pos="4158" userDrawn="1">
          <p15:clr>
            <a:srgbClr val="547EBF"/>
          </p15:clr>
        </p15:guide>
        <p15:guide id="4" orient="horz" pos="2331" userDrawn="1">
          <p15:clr>
            <a:srgbClr val="547EB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|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8">
            <a:extLst>
              <a:ext uri="{FF2B5EF4-FFF2-40B4-BE49-F238E27FC236}">
                <a16:creationId xmlns:a16="http://schemas.microsoft.com/office/drawing/2014/main" id="{2E310726-F0F9-435D-B724-F278EC72901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199456" y="0"/>
            <a:ext cx="4536504" cy="6858000"/>
          </a:xfrm>
          <a:solidFill>
            <a:srgbClr val="DDE3E7"/>
          </a:solidFill>
        </p:spPr>
        <p:txBody>
          <a:bodyPr bIns="8640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1pPr>
          </a:lstStyle>
          <a:p>
            <a:r>
              <a:rPr lang="de-CH"/>
              <a:t>Bild durch Klick </a:t>
            </a:r>
            <a:br>
              <a:rPr lang="de-CH"/>
            </a:br>
            <a:r>
              <a:rPr lang="de-CH"/>
              <a:t>auf das Icon einfügen.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6600056" y="3716610"/>
            <a:ext cx="5112000" cy="26651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de-CH"/>
              <a:t>Ersteller, Datum, Dokumentenname, C0-Klassifizierung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6600057" y="2348880"/>
            <a:ext cx="5112000" cy="1223714"/>
          </a:xfrm>
        </p:spPr>
        <p:txBody>
          <a:bodyPr bIns="28800" anchor="b"/>
          <a:lstStyle>
            <a:lvl1pPr>
              <a:lnSpc>
                <a:spcPct val="90000"/>
              </a:lnSpc>
              <a:defRPr sz="3200" spc="-50" baseline="0">
                <a:latin typeface="+mj-lt"/>
              </a:defRPr>
            </a:lvl1pPr>
          </a:lstStyle>
          <a:p>
            <a:r>
              <a:rPr lang="de-CH"/>
              <a:t>Titel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46646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547EBF"/>
          </p15:clr>
        </p15:guide>
        <p15:guide id="2" pos="4158" userDrawn="1">
          <p15:clr>
            <a:srgbClr val="547EBF"/>
          </p15:clr>
        </p15:guide>
        <p15:guide id="3" pos="3613">
          <p15:clr>
            <a:srgbClr val="547EBF"/>
          </p15:clr>
        </p15:guide>
        <p15:guide id="4" orient="horz" pos="2341" userDrawn="1">
          <p15:clr>
            <a:srgbClr val="547EB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2000" cy="6858000"/>
          </a:xfrm>
          <a:solidFill>
            <a:srgbClr val="DDE3E7"/>
          </a:solidFill>
        </p:spPr>
        <p:txBody>
          <a:bodyPr bIns="8640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1pPr>
          </a:lstStyle>
          <a:p>
            <a:r>
              <a:rPr lang="de-CH"/>
              <a:t>Bild durch Klick </a:t>
            </a:r>
            <a:br>
              <a:rPr lang="de-CH"/>
            </a:br>
            <a:r>
              <a:rPr lang="de-CH"/>
              <a:t>auf das Icon einfügen.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/>
              <a:t>Ersteller, Datum, Dokumentenname, C0-Klassifizierung</a:t>
            </a:r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F9B0DE-3FEB-4AA0-B465-B80EF7C1333D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C7B15AF-35F6-4342-BFFD-60CEF2991A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55600" y="360000"/>
            <a:ext cx="342000" cy="4608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de-CH"/>
              <a:t> </a:t>
            </a:r>
            <a:endParaRPr lang="de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0A1EC-77F3-4323-93F3-DA7A757DE2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199456" y="3933056"/>
            <a:ext cx="5183882" cy="1656000"/>
          </a:xfrm>
        </p:spPr>
        <p:txBody>
          <a:bodyPr tIns="0"/>
          <a:lstStyle>
            <a:lvl1pPr>
              <a:lnSpc>
                <a:spcPct val="90000"/>
              </a:lnSpc>
              <a:defRPr sz="3200"/>
            </a:lvl1pPr>
          </a:lstStyle>
          <a:p>
            <a:pPr lvl="0"/>
            <a:r>
              <a:rPr lang="de-CH"/>
              <a:t>Text durch Klicken </a:t>
            </a:r>
            <a:br>
              <a:rPr lang="de-CH"/>
            </a:br>
            <a:r>
              <a:rPr lang="de-CH"/>
              <a:t>bearbeiten.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845153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2">
            <a:extLst>
              <a:ext uri="{FF2B5EF4-FFF2-40B4-BE49-F238E27FC236}">
                <a16:creationId xmlns:a16="http://schemas.microsoft.com/office/drawing/2014/main" id="{FFE83DF9-E204-46D1-B25D-8DD4175C63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828" r="-3007"/>
          <a:stretch/>
        </p:blipFill>
        <p:spPr>
          <a:xfrm>
            <a:off x="1203657" y="0"/>
            <a:ext cx="4640315" cy="6858000"/>
          </a:xfrm>
          <a:prstGeom prst="rect">
            <a:avLst/>
          </a:prstGeom>
          <a:ln>
            <a:noFill/>
          </a:ln>
        </p:spPr>
      </p:pic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/>
              <a:t>Ersteller, Datum, Dokumentenname, C0-Klassifizierung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F9B0DE-3FEB-4AA0-B465-B80EF7C1333D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5D46F054-5B83-4656-A174-AFA2194CAC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black">
          <a:xfrm>
            <a:off x="1200024" y="1484313"/>
            <a:ext cx="5112000" cy="4897437"/>
          </a:xfrm>
        </p:spPr>
        <p:txBody>
          <a:bodyPr lIns="21600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de-CH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  <a:p>
            <a:pPr lvl="5"/>
            <a:r>
              <a:rPr lang="de-CH"/>
              <a:t>Sechste Ebene</a:t>
            </a:r>
          </a:p>
          <a:p>
            <a:pPr lvl="6"/>
            <a:r>
              <a:rPr lang="de-CH"/>
              <a:t>Siebte Ebene</a:t>
            </a:r>
          </a:p>
          <a:p>
            <a:pPr lvl="7"/>
            <a:r>
              <a:rPr lang="de-CH"/>
              <a:t>Achte Ebene</a:t>
            </a:r>
          </a:p>
          <a:p>
            <a:pPr lvl="8"/>
            <a:r>
              <a:rPr lang="de-CH"/>
              <a:t>Neunte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12349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 userDrawn="1">
          <p15:clr>
            <a:srgbClr val="547EB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|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72BFDC-25B3-4B53-8F94-0FA71FB9C711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600" dirty="0">
              <a:solidFill>
                <a:schemeClr val="tx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Ersteller, Datum, Dokumentenname, C0-Klassifizierung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F9B0DE-3FEB-4AA0-B465-B80EF7C1333D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96BEA9E-AA8A-4009-9F77-9A844B1639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1199456" y="1484313"/>
            <a:ext cx="5112000" cy="48974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CH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  <a:p>
            <a:pPr lvl="5"/>
            <a:r>
              <a:rPr lang="de-CH"/>
              <a:t>Sechste Ebene</a:t>
            </a:r>
          </a:p>
          <a:p>
            <a:pPr lvl="6"/>
            <a:r>
              <a:rPr lang="de-CH"/>
              <a:t>Siebte Ebene</a:t>
            </a:r>
          </a:p>
          <a:p>
            <a:pPr lvl="7"/>
            <a:r>
              <a:rPr lang="de-CH"/>
              <a:t>Achte Ebene</a:t>
            </a:r>
          </a:p>
          <a:p>
            <a:pPr lvl="8"/>
            <a:r>
              <a:rPr lang="de-CH"/>
              <a:t>Neunte Ebene</a:t>
            </a:r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8744BB-555F-45E2-92B2-3298A462DB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5600" y="360000"/>
            <a:ext cx="342000" cy="4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11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 userDrawn="1">
          <p15:clr>
            <a:srgbClr val="547EB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de-CH"/>
              <a:t>Ersteller, Datum, Dokumentenname, C0-Klassifizierung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5" y="332656"/>
            <a:ext cx="10512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de-CH"/>
              <a:t>Titel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444071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|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72BFDC-25B3-4B53-8F94-0FA71FB9C711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600" dirty="0">
              <a:solidFill>
                <a:schemeClr val="tx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Ersteller, Datum, Dokumentenname, C0-Klassifizierung</a:t>
            </a:r>
            <a:endParaRPr lang="de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E6DB4-7ADC-4B55-8AD8-3BA3602682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Titel durch Klicken bearbeiten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F3D12-0829-4466-A8F8-35405B4F1E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5600" y="360000"/>
            <a:ext cx="342000" cy="462162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B94C8E0-E39E-40CF-9F7E-CFC728DE0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F9B0DE-3FEB-4AA0-B465-B80EF7C1333D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84551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| Dar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72BFDC-25B3-4B53-8F94-0FA71FB9C711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rgbClr val="33333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600" dirty="0">
              <a:solidFill>
                <a:schemeClr val="tx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Ersteller, Datum, Dokumentenname, C0-Klassifizierung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F9B0DE-3FEB-4AA0-B465-B80EF7C1333D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15E00E-D6FB-4E33-8601-E8BA89784C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Titel durch Klicken bearbeiten</a:t>
            </a:r>
            <a:endParaRPr lang="de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442036-1C04-47BC-98AD-23710B5C32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5600" y="360000"/>
            <a:ext cx="342000" cy="4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93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de-CH"/>
              <a:t>Ersteller, Datum, Dokumentenname, C0-Klassifizierung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de-CH" smtClean="0"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25166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1199456" y="1484784"/>
            <a:ext cx="10512000" cy="4896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CH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  <a:p>
            <a:pPr lvl="5"/>
            <a:r>
              <a:rPr lang="de-CH"/>
              <a:t>Sechste Ebene</a:t>
            </a:r>
          </a:p>
          <a:p>
            <a:pPr lvl="6"/>
            <a:r>
              <a:rPr lang="de-CH"/>
              <a:t>Siebte Ebene</a:t>
            </a:r>
          </a:p>
          <a:p>
            <a:pPr lvl="7"/>
            <a:r>
              <a:rPr lang="de-CH"/>
              <a:t>Achte Ebene</a:t>
            </a:r>
          </a:p>
          <a:p>
            <a:pPr lvl="8"/>
            <a:r>
              <a:rPr lang="de-CH"/>
              <a:t>Neunte Ebene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>
          <a:xfrm rot="16200000">
            <a:off x="-1645334" y="3392999"/>
            <a:ext cx="4105278" cy="287903"/>
          </a:xfrm>
        </p:spPr>
        <p:txBody>
          <a:bodyPr/>
          <a:lstStyle/>
          <a:p>
            <a:r>
              <a:rPr lang="de-CH"/>
              <a:t>Ersteller, Datum, Dokumentenname, C0-Klassifizierung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6" y="332656"/>
            <a:ext cx="10512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de-CH"/>
              <a:t>Titel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21002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8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0"/>
            <a:ext cx="12191999" cy="6858000"/>
          </a:xfrm>
          <a:solidFill>
            <a:srgbClr val="DDE3E7"/>
          </a:solidFill>
        </p:spPr>
        <p:txBody>
          <a:bodyPr lIns="9432000" rIns="504000" bIns="0" anchor="ctr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00" b="0">
                <a:latin typeface="+mn-lt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pPr lvl="0"/>
            <a:r>
              <a:rPr lang="de-CH"/>
              <a:t>Um ein Bild einzufügen, markieren Sie bitte den Bildplatzhalter und setzen </a:t>
            </a:r>
            <a:br>
              <a:rPr lang="de-CH"/>
            </a:br>
            <a:r>
              <a:rPr lang="de-CH"/>
              <a:t>Sie ihn mit Hilfe der rechten Maustaste in den Vordergrund. Durch ein Klick auf das Icon können Sie nun ein Bild einsetzen. </a:t>
            </a:r>
            <a:br>
              <a:rPr lang="de-CH"/>
            </a:br>
            <a:br>
              <a:rPr lang="de-CH"/>
            </a:br>
            <a:r>
              <a:rPr lang="de-CH"/>
              <a:t>Betätigen Sie danach die Zurücksetz-Schaltfläche auf dem Start Menüreiter.</a:t>
            </a:r>
            <a:endParaRPr lang="de-CH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DB9E957-3F55-4CEB-ABFA-916F4BB161AA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 bwMode="gray">
          <a:xfrm>
            <a:off x="263352" y="5120522"/>
            <a:ext cx="234000" cy="1260806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de-CH"/>
              <a:t> 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1199456" y="333375"/>
            <a:ext cx="8208000" cy="3239002"/>
          </a:xfrm>
        </p:spPr>
        <p:txBody>
          <a:bodyPr tIns="0" bIns="0" anchor="b"/>
          <a:lstStyle>
            <a:lvl1pPr algn="l">
              <a:lnSpc>
                <a:spcPct val="90000"/>
              </a:lnSpc>
              <a:defRPr sz="6600" b="1" i="0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CH"/>
              <a:t>Titel der Präsentation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1199456" y="3716313"/>
            <a:ext cx="8208000" cy="720000"/>
          </a:xfr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2pPr>
            <a:lvl3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3pPr>
            <a:lvl4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4pPr>
            <a:lvl5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5pPr>
            <a:lvl6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6pPr>
            <a:lvl7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7pPr>
            <a:lvl8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8pPr>
            <a:lvl9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9pPr>
          </a:lstStyle>
          <a:p>
            <a:r>
              <a:rPr lang="de-CH" dirty="0"/>
              <a:t>Untertitel der Präsentation</a:t>
            </a:r>
          </a:p>
          <a:p>
            <a:pPr lvl="1"/>
            <a:r>
              <a:rPr lang="de-CH" dirty="0"/>
              <a:t>Zweite Ebene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2FBF00-184A-445D-86C9-C33582C676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55600" y="360000"/>
            <a:ext cx="342000" cy="4608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">
                <a:solidFill>
                  <a:schemeClr val="bg1"/>
                </a:solidFill>
              </a:defRPr>
            </a:lvl9pPr>
          </a:lstStyle>
          <a:p>
            <a:pPr lvl="0"/>
            <a:r>
              <a:rPr lang="de-CH"/>
              <a:t> </a:t>
            </a:r>
            <a:endParaRPr lang="de-CH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3D8CB2-41CB-4CCC-B703-F61C7EC5C9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9456" y="5697252"/>
            <a:ext cx="8208912" cy="6840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9pPr>
          </a:lstStyle>
          <a:p>
            <a:pPr lvl="0"/>
            <a:r>
              <a:rPr lang="de-CH" dirty="0"/>
              <a:t>Sicherheitsklassifizierung | C2 internal</a:t>
            </a:r>
          </a:p>
        </p:txBody>
      </p:sp>
    </p:spTree>
    <p:extLst>
      <p:ext uri="{BB962C8B-B14F-4D97-AF65-F5344CB8AC3E}">
        <p14:creationId xmlns:p14="http://schemas.microsoft.com/office/powerpoint/2010/main" val="28699346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FFBCEC-083E-4021-B64C-845DC1BCCE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3279" y="1484313"/>
            <a:ext cx="8109296" cy="4897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7113FC-C0DE-475B-B48F-F341EA6D3B6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68689" y="5122052"/>
            <a:ext cx="234000" cy="125927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black">
          <a:xfrm>
            <a:off x="1199456" y="333375"/>
            <a:ext cx="8208000" cy="3238922"/>
          </a:xfrm>
        </p:spPr>
        <p:txBody>
          <a:bodyPr tIns="0" bIns="0" anchor="b"/>
          <a:lstStyle>
            <a:lvl1pPr algn="l">
              <a:lnSpc>
                <a:spcPct val="90000"/>
              </a:lnSpc>
              <a:defRPr sz="6600" b="1" i="0" spc="-1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CH"/>
              <a:t>Titel der Präsentation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1199456" y="3716313"/>
            <a:ext cx="8208912" cy="720000"/>
          </a:xfrm>
        </p:spPr>
        <p:txBody>
          <a:bodyPr/>
          <a:lstStyle>
            <a:lvl1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1pPr>
            <a:lvl2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2pPr>
            <a:lvl3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3pPr>
            <a:lvl4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4pPr>
            <a:lvl5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5pPr>
            <a:lvl6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6pPr>
            <a:lvl7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7pPr>
            <a:lvl8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8pPr>
            <a:lvl9pPr mar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9pPr>
          </a:lstStyle>
          <a:p>
            <a:r>
              <a:rPr lang="de-CH" dirty="0"/>
              <a:t>Untertitel der Präsentation</a:t>
            </a:r>
          </a:p>
          <a:p>
            <a:pPr lvl="1"/>
            <a:r>
              <a:rPr lang="de-CH" dirty="0"/>
              <a:t>Zweite Ebene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34DA4C0F-BD57-42EC-AEC7-91D38369F6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99456" y="5697252"/>
            <a:ext cx="8208912" cy="684076"/>
          </a:xfrm>
        </p:spPr>
        <p:txBody>
          <a:bodyPr anchor="b"/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2"/>
                </a:solidFill>
              </a:defRPr>
            </a:lvl9pPr>
          </a:lstStyle>
          <a:p>
            <a:pPr lvl="0"/>
            <a:r>
              <a:rPr lang="de-CH" dirty="0"/>
              <a:t>Sicherheitsklassifizierung | C2 internal</a:t>
            </a:r>
          </a:p>
        </p:txBody>
      </p:sp>
    </p:spTree>
    <p:extLst>
      <p:ext uri="{BB962C8B-B14F-4D97-AF65-F5344CB8AC3E}">
        <p14:creationId xmlns:p14="http://schemas.microsoft.com/office/powerpoint/2010/main" val="237082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8A6DBF-D386-4CDB-9971-9F176FA694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000" y="936000"/>
            <a:ext cx="9900000" cy="5568750"/>
          </a:xfrm>
          <a:prstGeom prst="rect">
            <a:avLst/>
          </a:prstGeom>
          <a:ln>
            <a:noFill/>
          </a:ln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black">
          <a:xfrm>
            <a:off x="1199456" y="1484313"/>
            <a:ext cx="8208000" cy="2160711"/>
          </a:xfrm>
        </p:spPr>
        <p:txBody>
          <a:bodyPr lIns="0" tIns="0" bIns="50400" anchor="b"/>
          <a:lstStyle>
            <a:lvl1pPr>
              <a:lnSpc>
                <a:spcPct val="90000"/>
              </a:lnSpc>
              <a:defRPr sz="4400" b="1" spc="-50" baseline="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de-CH"/>
              <a:t>Kapiteltrenner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black">
          <a:xfrm>
            <a:off x="1200026" y="3717032"/>
            <a:ext cx="8208000" cy="1872556"/>
          </a:xfrm>
        </p:spPr>
        <p:txBody>
          <a:bodyPr lIns="0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1pPr>
            <a:lvl2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2pPr>
            <a:lvl3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4pPr>
            <a:lvl5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5pPr>
            <a:lvl6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6pPr>
            <a:lvl7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7pPr>
            <a:lvl8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8pPr>
            <a:lvl9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de-CH" dirty="0"/>
              <a:t>Optionale Kurzbeschreibung des aktuellen Kapitels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>
          <a:xfrm rot="16200000">
            <a:off x="-1645334" y="3392999"/>
            <a:ext cx="4105278" cy="28790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CH"/>
              <a:t>Ersteller, Datum, Dokumentenname, C0-Klassifizierung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FF9B0DE-3FEB-4AA0-B465-B80EF7C1333D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52028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|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72BFDC-25B3-4B53-8F94-0FA71FB9C711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600" dirty="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gray">
          <a:xfrm>
            <a:off x="1199456" y="1484313"/>
            <a:ext cx="8208000" cy="2160711"/>
          </a:xfrm>
        </p:spPr>
        <p:txBody>
          <a:bodyPr tIns="0" bIns="50400" anchor="b"/>
          <a:lstStyle>
            <a:lvl1pPr>
              <a:lnSpc>
                <a:spcPct val="90000"/>
              </a:lnSpc>
              <a:defRPr sz="4400" b="1" spc="-5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CH"/>
              <a:t>Kapiteltrenner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 bwMode="gray">
          <a:xfrm>
            <a:off x="1200026" y="3717032"/>
            <a:ext cx="8208000" cy="1872208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None/>
              <a:defRPr sz="2000" b="0" spc="-50" baseline="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de-CH" dirty="0"/>
              <a:t>Optionale Kurzbeschreibung des aktuellen Kapitels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  <a:p>
            <a:pPr lvl="5"/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CH"/>
              <a:t>Ersteller, Datum, Dokumentenname, C0-Klassifizierung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F9B0DE-3FEB-4AA0-B465-B80EF7C1333D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05E948-0429-4BA5-BE6A-0FB567FE170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5600" y="360000"/>
            <a:ext cx="342000" cy="46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824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ing |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1199456" y="1484784"/>
            <a:ext cx="5112000" cy="4896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CH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  <a:p>
            <a:pPr lvl="5"/>
            <a:r>
              <a:rPr lang="de-CH"/>
              <a:t>Sechste Ebene</a:t>
            </a:r>
          </a:p>
          <a:p>
            <a:pPr lvl="6"/>
            <a:r>
              <a:rPr lang="de-CH"/>
              <a:t>Siebte Ebene</a:t>
            </a:r>
          </a:p>
          <a:p>
            <a:pPr lvl="7"/>
            <a:r>
              <a:rPr lang="de-CH"/>
              <a:t>Achte Ebene</a:t>
            </a:r>
          </a:p>
          <a:p>
            <a:pPr lvl="8"/>
            <a:r>
              <a:rPr lang="de-CH"/>
              <a:t>Neunte Ebene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>
          <a:xfrm rot="16200000">
            <a:off x="-1645334" y="3392999"/>
            <a:ext cx="4105278" cy="287903"/>
          </a:xfrm>
        </p:spPr>
        <p:txBody>
          <a:bodyPr/>
          <a:lstStyle/>
          <a:p>
            <a:r>
              <a:rPr lang="de-CH"/>
              <a:t>Ersteller, Datum, Dokumentenname, C0-Klassifizierung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6" y="332656"/>
            <a:ext cx="10512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de-CH"/>
              <a:t>Titel durch Klicken bearbeiten</a:t>
            </a:r>
            <a:endParaRPr lang="de-CH" dirty="0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6772B1F-B86A-452C-8BEE-2355B59EA550}"/>
              </a:ext>
            </a:extLst>
          </p:cNvPr>
          <p:cNvSpPr>
            <a:spLocks noGrp="1"/>
          </p:cNvSpPr>
          <p:nvPr>
            <p:ph idx="16" hasCustomPrompt="1"/>
          </p:nvPr>
        </p:nvSpPr>
        <p:spPr bwMode="black">
          <a:xfrm>
            <a:off x="6600056" y="1484784"/>
            <a:ext cx="5112000" cy="4896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CH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  <a:p>
            <a:pPr lvl="5"/>
            <a:r>
              <a:rPr lang="de-CH"/>
              <a:t>Sechste Ebene</a:t>
            </a:r>
          </a:p>
          <a:p>
            <a:pPr lvl="6"/>
            <a:r>
              <a:rPr lang="de-CH"/>
              <a:t>Siebte Ebene</a:t>
            </a:r>
          </a:p>
          <a:p>
            <a:pPr lvl="7"/>
            <a:r>
              <a:rPr lang="de-CH"/>
              <a:t>Achte Ebene</a:t>
            </a:r>
          </a:p>
          <a:p>
            <a:pPr lvl="8"/>
            <a:r>
              <a:rPr lang="de-CH"/>
              <a:t>Neunte Ebene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34876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76" userDrawn="1">
          <p15:clr>
            <a:srgbClr val="547EBF"/>
          </p15:clr>
        </p15:guide>
        <p15:guide id="2" pos="4158" userDrawn="1">
          <p15:clr>
            <a:srgbClr val="547EB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ing |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1199456" y="1483940"/>
            <a:ext cx="5112000" cy="489600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de-CH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  <a:p>
            <a:pPr lvl="5"/>
            <a:r>
              <a:rPr lang="de-CH"/>
              <a:t>Sechste Ebene</a:t>
            </a:r>
          </a:p>
          <a:p>
            <a:pPr lvl="6"/>
            <a:r>
              <a:rPr lang="de-CH"/>
              <a:t>Siebte Ebene</a:t>
            </a:r>
          </a:p>
          <a:p>
            <a:pPr lvl="7"/>
            <a:r>
              <a:rPr lang="de-CH"/>
              <a:t>Achte Ebene</a:t>
            </a:r>
          </a:p>
          <a:p>
            <a:pPr lvl="8"/>
            <a:r>
              <a:rPr lang="de-CH"/>
              <a:t>Neunte Ebene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de-CH"/>
              <a:t>Ersteller, Datum, Dokumentenname, C0-Klassifizierung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6" y="332656"/>
            <a:ext cx="5112000" cy="720000"/>
          </a:xfrm>
        </p:spPr>
        <p:txBody>
          <a:bodyPr tIns="28800"/>
          <a:lstStyle>
            <a:lvl1pPr>
              <a:defRPr/>
            </a:lvl1pPr>
          </a:lstStyle>
          <a:p>
            <a:r>
              <a:rPr lang="de-CH"/>
              <a:t>Titel durch Klicken bearbeiten</a:t>
            </a:r>
            <a:endParaRPr lang="de-CH" dirty="0"/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09E298D1-1B8A-48BA-B429-C8DD2EAF64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600825" y="0"/>
            <a:ext cx="5591175" cy="6858000"/>
          </a:xfrm>
          <a:solidFill>
            <a:srgbClr val="DDE3E7"/>
          </a:solidFill>
        </p:spPr>
        <p:txBody>
          <a:bodyPr bIns="864000"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1pPr>
          </a:lstStyle>
          <a:p>
            <a:r>
              <a:rPr lang="de-CH"/>
              <a:t>Bild durch Klick </a:t>
            </a:r>
            <a:br>
              <a:rPr lang="de-CH"/>
            </a:br>
            <a:r>
              <a:rPr lang="de-CH"/>
              <a:t>auf das Icon einfügen.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8696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976" userDrawn="1">
          <p15:clr>
            <a:srgbClr val="547EBF"/>
          </p15:clr>
        </p15:guide>
        <p15:guide id="3" pos="4158" userDrawn="1">
          <p15:clr>
            <a:srgbClr val="547EB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|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black">
          <a:xfrm>
            <a:off x="1199455" y="3716610"/>
            <a:ext cx="10512000" cy="266514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dirty="0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r>
              <a:rPr lang="de-CH"/>
              <a:t>Ersteller, Datum, Dokumentenname, C0-Klassifizierung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F9B0DE-3FEB-4AA0-B465-B80EF7C1333D}" type="slidenum">
              <a:rPr lang="de-CH" smtClean="0"/>
              <a:t>‹#›</a:t>
            </a:fld>
            <a:endParaRPr lang="de-CH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 bwMode="black">
          <a:xfrm>
            <a:off x="1199456" y="2348880"/>
            <a:ext cx="10512000" cy="1224136"/>
          </a:xfrm>
        </p:spPr>
        <p:txBody>
          <a:bodyPr bIns="28800" anchor="b"/>
          <a:lstStyle>
            <a:lvl1pPr>
              <a:lnSpc>
                <a:spcPct val="90000"/>
              </a:lnSpc>
              <a:defRPr sz="3200" spc="-50" baseline="0">
                <a:latin typeface="+mj-lt"/>
              </a:defRPr>
            </a:lvl1pPr>
          </a:lstStyle>
          <a:p>
            <a:r>
              <a:rPr lang="de-CH"/>
              <a:t>Titel durch Klicken bearbeiten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8550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547EBF"/>
          </p15:clr>
        </p15:guide>
        <p15:guide id="2" orient="horz" pos="2341" userDrawn="1">
          <p15:clr>
            <a:srgbClr val="547EBF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black">
          <a:xfrm>
            <a:off x="1200150" y="332656"/>
            <a:ext cx="10512000" cy="720000"/>
          </a:xfrm>
          <a:prstGeom prst="rect">
            <a:avLst/>
          </a:prstGeom>
        </p:spPr>
        <p:txBody>
          <a:bodyPr vert="horz" lIns="0" tIns="28800" rIns="0" bIns="0" rtlCol="0" anchor="t">
            <a:noAutofit/>
          </a:bodyPr>
          <a:lstStyle/>
          <a:p>
            <a:r>
              <a:rPr lang="de-CH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black">
          <a:xfrm>
            <a:off x="1200150" y="1484015"/>
            <a:ext cx="10512000" cy="48973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/>
              <a:t>Text durch Klicken bearbeiten. Nutzen Sie die Buttons „Listenebene erhöhen/verringern“ auf dem Register Start, um zwischen den eingerichteten Textebenen zu wechseln.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  <a:p>
            <a:pPr lvl="5"/>
            <a:r>
              <a:rPr lang="de-CH"/>
              <a:t>Sechste Ebene</a:t>
            </a:r>
          </a:p>
          <a:p>
            <a:pPr lvl="6"/>
            <a:r>
              <a:rPr lang="de-CH"/>
              <a:t>Siebte Ebene</a:t>
            </a:r>
          </a:p>
          <a:p>
            <a:pPr lvl="7"/>
            <a:r>
              <a:rPr lang="de-CH"/>
              <a:t>Achte Ebene</a:t>
            </a:r>
          </a:p>
          <a:p>
            <a:pPr lvl="8"/>
            <a:r>
              <a:rPr lang="de-CH"/>
              <a:t>Neunte Ebene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black">
          <a:xfrm rot="16200000">
            <a:off x="-1645271" y="3392999"/>
            <a:ext cx="4105278" cy="28790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de-CH"/>
              <a:t>Ersteller, Datum, Dokumentenname, C0-Klassifizierung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black">
          <a:xfrm flipH="1">
            <a:off x="191344" y="6093336"/>
            <a:ext cx="432048" cy="360000"/>
          </a:xfrm>
          <a:prstGeom prst="rect">
            <a:avLst/>
          </a:prstGeom>
        </p:spPr>
        <p:txBody>
          <a:bodyPr vert="horz" lIns="0" tIns="0" rIns="0" bIns="14400" rtlCol="0" anchor="b">
            <a:noAutofit/>
          </a:bodyPr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8FF9B0DE-3FEB-4AA0-B465-B80EF7C1333D}" type="slidenum">
              <a:rPr lang="de-CH" smtClean="0"/>
              <a:pPr/>
              <a:t>‹#›</a:t>
            </a:fld>
            <a:endParaRPr lang="de-CH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5EAD1F8-D385-4F7B-B8F3-539267025C3B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255600" y="360000"/>
            <a:ext cx="342000" cy="462162"/>
          </a:xfrm>
          <a:prstGeom prst="rect">
            <a:avLst/>
          </a:prstGeom>
        </p:spPr>
      </p:pic>
      <p:grpSp>
        <p:nvGrpSpPr>
          <p:cNvPr id="22" name="Gruppieren 24">
            <a:extLst>
              <a:ext uri="{FF2B5EF4-FFF2-40B4-BE49-F238E27FC236}">
                <a16:creationId xmlns:a16="http://schemas.microsoft.com/office/drawing/2014/main" id="{34616715-2230-4D18-B11F-0892999C3E9E}"/>
              </a:ext>
            </a:extLst>
          </p:cNvPr>
          <p:cNvGrpSpPr/>
          <p:nvPr userDrawn="1"/>
        </p:nvGrpSpPr>
        <p:grpSpPr bwMode="gray">
          <a:xfrm>
            <a:off x="-168688" y="404664"/>
            <a:ext cx="72000" cy="5976664"/>
            <a:chOff x="-456728" y="404664"/>
            <a:chExt cx="216000" cy="5976664"/>
          </a:xfrm>
        </p:grpSpPr>
        <p:cxnSp>
          <p:nvCxnSpPr>
            <p:cNvPr id="26" name="Gerader Verbinder 22">
              <a:extLst>
                <a:ext uri="{FF2B5EF4-FFF2-40B4-BE49-F238E27FC236}">
                  <a16:creationId xmlns:a16="http://schemas.microsoft.com/office/drawing/2014/main" id="{BADCE3B3-C67C-4479-B25A-BB73A93FCAC5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456728" y="404664"/>
              <a:ext cx="21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3">
              <a:extLst>
                <a:ext uri="{FF2B5EF4-FFF2-40B4-BE49-F238E27FC236}">
                  <a16:creationId xmlns:a16="http://schemas.microsoft.com/office/drawing/2014/main" id="{A2411F64-AFA2-4D54-B948-CACBB9F73133}"/>
                </a:ext>
              </a:extLst>
            </p:cNvPr>
            <p:cNvCxnSpPr/>
            <p:nvPr userDrawn="1"/>
          </p:nvCxnSpPr>
          <p:spPr bwMode="gray">
            <a:xfrm>
              <a:off x="-456728" y="6381328"/>
              <a:ext cx="21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r Verbinder 22">
              <a:extLst>
                <a:ext uri="{FF2B5EF4-FFF2-40B4-BE49-F238E27FC236}">
                  <a16:creationId xmlns:a16="http://schemas.microsoft.com/office/drawing/2014/main" id="{8A1E9B1F-474D-4064-9DD2-A9561135659C}"/>
                </a:ext>
              </a:extLst>
            </p:cNvPr>
            <p:cNvCxnSpPr>
              <a:cxnSpLocks/>
            </p:cNvCxnSpPr>
            <p:nvPr userDrawn="1"/>
          </p:nvCxnSpPr>
          <p:spPr bwMode="gray">
            <a:xfrm>
              <a:off x="-456728" y="1484784"/>
              <a:ext cx="21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en 20">
            <a:extLst>
              <a:ext uri="{FF2B5EF4-FFF2-40B4-BE49-F238E27FC236}">
                <a16:creationId xmlns:a16="http://schemas.microsoft.com/office/drawing/2014/main" id="{D86F7069-23BE-4CF9-90BB-7B9429005F9D}"/>
              </a:ext>
            </a:extLst>
          </p:cNvPr>
          <p:cNvGrpSpPr/>
          <p:nvPr userDrawn="1"/>
        </p:nvGrpSpPr>
        <p:grpSpPr bwMode="black">
          <a:xfrm>
            <a:off x="1199456" y="-171400"/>
            <a:ext cx="10513168" cy="72000"/>
            <a:chOff x="1199456" y="-243408"/>
            <a:chExt cx="10513168" cy="216000"/>
          </a:xfrm>
        </p:grpSpPr>
        <p:cxnSp>
          <p:nvCxnSpPr>
            <p:cNvPr id="31" name="Gerader Verbinder 12">
              <a:extLst>
                <a:ext uri="{FF2B5EF4-FFF2-40B4-BE49-F238E27FC236}">
                  <a16:creationId xmlns:a16="http://schemas.microsoft.com/office/drawing/2014/main" id="{498D72FE-3D74-49C5-8CF9-DA0115481CE7}"/>
                </a:ext>
              </a:extLst>
            </p:cNvPr>
            <p:cNvCxnSpPr/>
            <p:nvPr userDrawn="1"/>
          </p:nvCxnSpPr>
          <p:spPr bwMode="black">
            <a:xfrm>
              <a:off x="1199456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13">
              <a:extLst>
                <a:ext uri="{FF2B5EF4-FFF2-40B4-BE49-F238E27FC236}">
                  <a16:creationId xmlns:a16="http://schemas.microsoft.com/office/drawing/2014/main" id="{917E7C58-6BCA-47A4-9FD3-D4F7BAE3F17D}"/>
                </a:ext>
              </a:extLst>
            </p:cNvPr>
            <p:cNvCxnSpPr/>
            <p:nvPr userDrawn="1"/>
          </p:nvCxnSpPr>
          <p:spPr bwMode="black">
            <a:xfrm>
              <a:off x="4511824" y="-243408"/>
              <a:ext cx="0" cy="216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14">
              <a:extLst>
                <a:ext uri="{FF2B5EF4-FFF2-40B4-BE49-F238E27FC236}">
                  <a16:creationId xmlns:a16="http://schemas.microsoft.com/office/drawing/2014/main" id="{C187A180-A169-4EB6-8D34-0AB6F8AC3B6A}"/>
                </a:ext>
              </a:extLst>
            </p:cNvPr>
            <p:cNvCxnSpPr/>
            <p:nvPr userDrawn="1"/>
          </p:nvCxnSpPr>
          <p:spPr bwMode="black">
            <a:xfrm>
              <a:off x="4799856" y="-243408"/>
              <a:ext cx="0" cy="216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15">
              <a:extLst>
                <a:ext uri="{FF2B5EF4-FFF2-40B4-BE49-F238E27FC236}">
                  <a16:creationId xmlns:a16="http://schemas.microsoft.com/office/drawing/2014/main" id="{6B8BA14C-61F7-4907-B5C3-DD2DCCFBC83E}"/>
                </a:ext>
              </a:extLst>
            </p:cNvPr>
            <p:cNvCxnSpPr/>
            <p:nvPr userDrawn="1"/>
          </p:nvCxnSpPr>
          <p:spPr bwMode="black">
            <a:xfrm>
              <a:off x="6312024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16">
              <a:extLst>
                <a:ext uri="{FF2B5EF4-FFF2-40B4-BE49-F238E27FC236}">
                  <a16:creationId xmlns:a16="http://schemas.microsoft.com/office/drawing/2014/main" id="{2AD55AAC-F91A-48DA-B806-809F0248F0A4}"/>
                </a:ext>
              </a:extLst>
            </p:cNvPr>
            <p:cNvCxnSpPr/>
            <p:nvPr userDrawn="1"/>
          </p:nvCxnSpPr>
          <p:spPr bwMode="black">
            <a:xfrm>
              <a:off x="6600056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17">
              <a:extLst>
                <a:ext uri="{FF2B5EF4-FFF2-40B4-BE49-F238E27FC236}">
                  <a16:creationId xmlns:a16="http://schemas.microsoft.com/office/drawing/2014/main" id="{7DFEA8B0-CE58-421B-BEAE-108C5DCCF6FD}"/>
                </a:ext>
              </a:extLst>
            </p:cNvPr>
            <p:cNvCxnSpPr/>
            <p:nvPr userDrawn="1"/>
          </p:nvCxnSpPr>
          <p:spPr bwMode="black">
            <a:xfrm>
              <a:off x="8112224" y="-243408"/>
              <a:ext cx="0" cy="216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18">
              <a:extLst>
                <a:ext uri="{FF2B5EF4-FFF2-40B4-BE49-F238E27FC236}">
                  <a16:creationId xmlns:a16="http://schemas.microsoft.com/office/drawing/2014/main" id="{11E7B42D-83F7-43BA-B975-BA5A620DF230}"/>
                </a:ext>
              </a:extLst>
            </p:cNvPr>
            <p:cNvCxnSpPr/>
            <p:nvPr userDrawn="1"/>
          </p:nvCxnSpPr>
          <p:spPr bwMode="black">
            <a:xfrm>
              <a:off x="8400256" y="-243408"/>
              <a:ext cx="0" cy="216000"/>
            </a:xfrm>
            <a:prstGeom prst="line">
              <a:avLst/>
            </a:prstGeom>
            <a:ln w="63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r Verbinder 19">
              <a:extLst>
                <a:ext uri="{FF2B5EF4-FFF2-40B4-BE49-F238E27FC236}">
                  <a16:creationId xmlns:a16="http://schemas.microsoft.com/office/drawing/2014/main" id="{639C70A6-FEB2-459A-B5C3-668F2B2CD706}"/>
                </a:ext>
              </a:extLst>
            </p:cNvPr>
            <p:cNvCxnSpPr/>
            <p:nvPr userDrawn="1"/>
          </p:nvCxnSpPr>
          <p:spPr bwMode="black">
            <a:xfrm>
              <a:off x="11712624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r Verbinder 13">
              <a:extLst>
                <a:ext uri="{FF2B5EF4-FFF2-40B4-BE49-F238E27FC236}">
                  <a16:creationId xmlns:a16="http://schemas.microsoft.com/office/drawing/2014/main" id="{BDBA7992-EE35-4270-A00A-2CECE8F0358A}"/>
                </a:ext>
              </a:extLst>
            </p:cNvPr>
            <p:cNvCxnSpPr/>
            <p:nvPr userDrawn="1"/>
          </p:nvCxnSpPr>
          <p:spPr bwMode="black">
            <a:xfrm>
              <a:off x="3611724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Gerader Verbinder 14">
              <a:extLst>
                <a:ext uri="{FF2B5EF4-FFF2-40B4-BE49-F238E27FC236}">
                  <a16:creationId xmlns:a16="http://schemas.microsoft.com/office/drawing/2014/main" id="{15AB0177-321E-464E-82D7-15A14AC072D4}"/>
                </a:ext>
              </a:extLst>
            </p:cNvPr>
            <p:cNvCxnSpPr/>
            <p:nvPr userDrawn="1"/>
          </p:nvCxnSpPr>
          <p:spPr bwMode="black">
            <a:xfrm>
              <a:off x="3899756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r Verbinder 17">
              <a:extLst>
                <a:ext uri="{FF2B5EF4-FFF2-40B4-BE49-F238E27FC236}">
                  <a16:creationId xmlns:a16="http://schemas.microsoft.com/office/drawing/2014/main" id="{0005E691-B2E6-4C9F-8583-53655958A68D}"/>
                </a:ext>
              </a:extLst>
            </p:cNvPr>
            <p:cNvCxnSpPr/>
            <p:nvPr userDrawn="1"/>
          </p:nvCxnSpPr>
          <p:spPr bwMode="black">
            <a:xfrm>
              <a:off x="9012324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r Verbinder 18">
              <a:extLst>
                <a:ext uri="{FF2B5EF4-FFF2-40B4-BE49-F238E27FC236}">
                  <a16:creationId xmlns:a16="http://schemas.microsoft.com/office/drawing/2014/main" id="{630B6836-1230-414E-9FF2-D3D271CD80EC}"/>
                </a:ext>
              </a:extLst>
            </p:cNvPr>
            <p:cNvCxnSpPr/>
            <p:nvPr userDrawn="1"/>
          </p:nvCxnSpPr>
          <p:spPr bwMode="black">
            <a:xfrm>
              <a:off x="9300356" y="-243408"/>
              <a:ext cx="0" cy="216000"/>
            </a:xfrm>
            <a:prstGeom prst="line">
              <a:avLst/>
            </a:prstGeom>
            <a:ln w="63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861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4" r:id="rId2"/>
    <p:sldLayoutId id="2147483712" r:id="rId3"/>
    <p:sldLayoutId id="2147483664" r:id="rId4"/>
    <p:sldLayoutId id="2147483707" r:id="rId5"/>
    <p:sldLayoutId id="2147483684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82" r:id="rId14"/>
    <p:sldLayoutId id="2147483693" r:id="rId15"/>
    <p:sldLayoutId id="2147483667" r:id="rId16"/>
    <p:sldLayoutId id="2147483695" r:id="rId17"/>
    <p:sldLayoutId id="2147483694" r:id="rId1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200"/>
        </a:spcBef>
        <a:spcAft>
          <a:spcPts val="200"/>
        </a:spcAft>
        <a:buFont typeface="TheSans Swisscom Light" panose="020B030004030306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6" userDrawn="1">
          <p15:clr>
            <a:srgbClr val="547EBF"/>
          </p15:clr>
        </p15:guide>
        <p15:guide id="5" pos="7378" userDrawn="1">
          <p15:clr>
            <a:srgbClr val="547EBF"/>
          </p15:clr>
        </p15:guide>
        <p15:guide id="11" orient="horz" pos="4020" userDrawn="1">
          <p15:clr>
            <a:srgbClr val="547EBF"/>
          </p15:clr>
        </p15:guide>
        <p15:guide id="14" orient="horz" pos="935" userDrawn="1">
          <p15:clr>
            <a:srgbClr val="547EBF"/>
          </p15:clr>
        </p15:guide>
        <p15:guide id="15" orient="horz" pos="255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mcgfeller/py-schema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256AD757-6775-4724-9A32-3EC4A44C46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6700FFEB-BC75-4105-BB3A-228691B24B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3F966493-7F66-46A7-9965-1DD0258648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Protocol for </a:t>
            </a:r>
            <a:br>
              <a:rPr lang="en-US" dirty="0"/>
            </a:br>
            <a:r>
              <a:rPr lang="en-US" dirty="0"/>
              <a:t>Python Schemas?</a:t>
            </a:r>
          </a:p>
        </p:txBody>
      </p:sp>
      <p:sp>
        <p:nvSpPr>
          <p:cNvPr id="14" name="Untertitel 13">
            <a:extLst>
              <a:ext uri="{FF2B5EF4-FFF2-40B4-BE49-F238E27FC236}">
                <a16:creationId xmlns:a16="http://schemas.microsoft.com/office/drawing/2014/main" id="{FF0C78B4-BE2B-4643-A710-A7E63DF6BB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9456" y="3716312"/>
            <a:ext cx="8208000" cy="1071499"/>
          </a:xfrm>
        </p:spPr>
        <p:txBody>
          <a:bodyPr/>
          <a:lstStyle/>
          <a:p>
            <a:r>
              <a:rPr lang="en-US"/>
              <a:t>EuroPython 2019 Lightning Talk </a:t>
            </a:r>
          </a:p>
          <a:p>
            <a:r>
              <a:rPr lang="en-US"/>
              <a:t>12 July 2019</a:t>
            </a:r>
          </a:p>
          <a:p>
            <a:endParaRPr lang="en-US"/>
          </a:p>
          <a:p>
            <a:r>
              <a:rPr lang="en-US"/>
              <a:t>Martin Gfeller</a:t>
            </a:r>
          </a:p>
          <a:p>
            <a:r>
              <a:rPr lang="en-US"/>
              <a:t>martin.gfeller@swisscom.com</a:t>
            </a:r>
          </a:p>
          <a:p>
            <a:r>
              <a:rPr lang="en-US"/>
              <a:t>@mgf1610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89E030A-5D88-4ED5-B38F-B088AC6AB7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026" name="Picture 2" descr="EuroPython 2019; July 8-14th 2019; Basel">
            <a:extLst>
              <a:ext uri="{FF2B5EF4-FFF2-40B4-BE49-F238E27FC236}">
                <a16:creationId xmlns:a16="http://schemas.microsoft.com/office/drawing/2014/main" id="{58776EA9-720A-49E9-9D90-14E88C0FF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360000"/>
            <a:ext cx="2708920" cy="81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065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893E8F-3241-4DF3-BBC2-3FE368BC0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456" y="1484784"/>
            <a:ext cx="10512000" cy="4896000"/>
          </a:xfrm>
        </p:spPr>
        <p:txBody>
          <a:bodyPr/>
          <a:lstStyle/>
          <a:p>
            <a:r>
              <a:rPr lang="en-US" b="1" dirty="0"/>
              <a:t>Schema: </a:t>
            </a:r>
            <a:r>
              <a:rPr lang="en-US" dirty="0"/>
              <a:t>Description of data objects crossing program boundaries for validation (rejecting unforeseen data) and conversion to and from other formats. </a:t>
            </a:r>
          </a:p>
          <a:p>
            <a:r>
              <a:rPr lang="en-US" dirty="0"/>
              <a:t>Data Types / Type Hinting is for programs – Schemas are for data exchange. </a:t>
            </a:r>
          </a:p>
          <a:p>
            <a:r>
              <a:rPr lang="en-US" b="1" dirty="0"/>
              <a:t>Schema Library: </a:t>
            </a:r>
            <a:r>
              <a:rPr lang="en-US" dirty="0"/>
              <a:t>A library supporting definition and application of Schemas, especially conversions.</a:t>
            </a:r>
          </a:p>
          <a:p>
            <a:r>
              <a:rPr lang="en-US" b="1" dirty="0"/>
              <a:t>Many solutions in the Python ecosystem:			Lack of standards and interoperability:</a:t>
            </a:r>
          </a:p>
          <a:p>
            <a:r>
              <a:rPr lang="en-US" b="1" dirty="0"/>
              <a:t>						</a:t>
            </a:r>
            <a:r>
              <a:rPr lang="en-US" dirty="0"/>
              <a:t>Schema</a:t>
            </a:r>
            <a:r>
              <a:rPr lang="en-US" b="1" dirty="0"/>
              <a:t> </a:t>
            </a:r>
            <a:r>
              <a:rPr lang="en-US" dirty="0"/>
              <a:t>libraries differ in APIs and internal </a:t>
            </a:r>
            <a:br>
              <a:rPr lang="en-US" dirty="0"/>
            </a:br>
            <a:r>
              <a:rPr lang="en-US" dirty="0"/>
              <a:t>						organization.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		</a:t>
            </a:r>
          </a:p>
          <a:p>
            <a:r>
              <a:rPr lang="en-US" b="1" dirty="0"/>
              <a:t>						</a:t>
            </a:r>
            <a:r>
              <a:rPr lang="en-US" dirty="0"/>
              <a:t>But all rely on some data types.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					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E805-874B-47E5-974C-7FEFE04D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B0DE-3FEB-4AA0-B465-B80EF7C1333D}" type="slidenum">
              <a:rPr lang="de-CH" smtClean="0"/>
              <a:pPr/>
              <a:t>2</a:t>
            </a:fld>
            <a:endParaRPr lang="de-CH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818086-F48C-4B9A-A13B-3AD525E5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Schemas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ED86480-5101-4117-8272-443D557E6C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577180"/>
              </p:ext>
            </p:extLst>
          </p:nvPr>
        </p:nvGraphicFramePr>
        <p:xfrm>
          <a:off x="1199456" y="2996952"/>
          <a:ext cx="4750241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130195681"/>
                    </a:ext>
                  </a:extLst>
                </a:gridCol>
                <a:gridCol w="2085945">
                  <a:extLst>
                    <a:ext uri="{9D8B030D-6E8A-4147-A177-3AD203B41FA5}">
                      <a16:colId xmlns:a16="http://schemas.microsoft.com/office/drawing/2014/main" val="4182604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Integrated with Mapper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Standalone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8118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Django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Cerberus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762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SQLAlchemy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Colander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28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Graphene for GraphQL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Flatland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319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Strawberry </a:t>
                      </a:r>
                      <a:r>
                        <a:rPr lang="en-US" sz="1800" dirty="0"/>
                        <a:t>for GraphQL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KIM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986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Marshmallow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023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Schema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093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/>
                        <a:t>Valideer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627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Voluptuous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839879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B6BCBFEF-25BA-41F3-864C-DE4CBA077E76}"/>
              </a:ext>
            </a:extLst>
          </p:cNvPr>
          <p:cNvGrpSpPr/>
          <p:nvPr/>
        </p:nvGrpSpPr>
        <p:grpSpPr>
          <a:xfrm>
            <a:off x="7174279" y="3632224"/>
            <a:ext cx="1656297" cy="1656296"/>
            <a:chOff x="7287513" y="3171249"/>
            <a:chExt cx="1656297" cy="1656296"/>
          </a:xfrm>
        </p:grpSpPr>
        <p:pic>
          <p:nvPicPr>
            <p:cNvPr id="21" name="Grafik 66">
              <a:extLst>
                <a:ext uri="{FF2B5EF4-FFF2-40B4-BE49-F238E27FC236}">
                  <a16:creationId xmlns:a16="http://schemas.microsoft.com/office/drawing/2014/main" id="{F9C47E10-6A4F-4927-8735-C9104B10F42E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 bwMode="gray">
            <a:xfrm>
              <a:off x="7287513" y="3171249"/>
              <a:ext cx="1656296" cy="1656296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65354F3-352A-43B8-B48D-510416AA6A11}"/>
                </a:ext>
              </a:extLst>
            </p:cNvPr>
            <p:cNvCxnSpPr>
              <a:cxnSpLocks/>
            </p:cNvCxnSpPr>
            <p:nvPr/>
          </p:nvCxnSpPr>
          <p:spPr bwMode="gray">
            <a:xfrm>
              <a:off x="7287513" y="3171249"/>
              <a:ext cx="1656296" cy="1625791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6F9C1D1-D7CF-4D64-9CBD-B8AB8BADABCF}"/>
                </a:ext>
              </a:extLst>
            </p:cNvPr>
            <p:cNvCxnSpPr>
              <a:cxnSpLocks/>
            </p:cNvCxnSpPr>
            <p:nvPr/>
          </p:nvCxnSpPr>
          <p:spPr bwMode="gray">
            <a:xfrm flipH="1">
              <a:off x="7320136" y="3171249"/>
              <a:ext cx="1623674" cy="1625903"/>
            </a:xfrm>
            <a:prstGeom prst="line">
              <a:avLst/>
            </a:prstGeom>
            <a:ln w="762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5180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2AD64C1-95C2-4AE3-BDE9-1B69497C9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standard API for creating Schemas or their elements, nor for internal structure.</a:t>
            </a:r>
          </a:p>
          <a:p>
            <a:r>
              <a:rPr lang="en-US" dirty="0"/>
              <a:t>But a minimal common protocol for interoperability: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Schema and Data:</a:t>
            </a:r>
          </a:p>
          <a:p>
            <a:pPr marL="465750" lvl="1" indent="-285750"/>
            <a:r>
              <a:rPr lang="en-US" dirty="0"/>
              <a:t>Associate a Schema to an object</a:t>
            </a:r>
          </a:p>
          <a:p>
            <a:pPr marL="465750" lvl="1" indent="-285750"/>
            <a:r>
              <a:rPr lang="en-US" dirty="0"/>
              <a:t>Validate data to conform to </a:t>
            </a:r>
            <a:r>
              <a:rPr lang="en-US"/>
              <a:t>the schema</a:t>
            </a:r>
            <a:endParaRPr lang="en-US" dirty="0"/>
          </a:p>
          <a:p>
            <a:pPr marL="465750" lvl="1" indent="-285750"/>
            <a:r>
              <a:rPr lang="en-US" dirty="0"/>
              <a:t>Convert data to/from an external representation</a:t>
            </a:r>
          </a:p>
          <a:p>
            <a:pPr marL="465750" lvl="1" indent="-285750"/>
            <a:r>
              <a:rPr lang="en-US" dirty="0"/>
              <a:t>Identify some standard external representations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Schema handling</a:t>
            </a:r>
          </a:p>
          <a:p>
            <a:pPr marL="465750" lvl="1" indent="-285750"/>
            <a:r>
              <a:rPr lang="en-US" dirty="0"/>
              <a:t>Enumerate elements of a Schema</a:t>
            </a:r>
          </a:p>
          <a:p>
            <a:pPr marL="465750" lvl="1" indent="-285750"/>
            <a:r>
              <a:rPr lang="en-US" dirty="0"/>
              <a:t>Convert a Schema Element to a Python type, using PEP 593 Annotated types for additional information</a:t>
            </a:r>
          </a:p>
          <a:p>
            <a:pPr marL="465750" lvl="1" indent="-285750"/>
            <a:r>
              <a:rPr lang="en-US" dirty="0"/>
              <a:t>Create a Schema Elements from a PEP 593 Annotated type created by this protocol </a:t>
            </a:r>
          </a:p>
          <a:p>
            <a:pPr marL="645750" lvl="2" indent="-285750"/>
            <a:r>
              <a:rPr lang="en-US" dirty="0"/>
              <a:t>Provides a minimal “round trip” between different Schema Libraries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3EB430-8A7E-4602-A3AE-B1C9475CB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B0DE-3FEB-4AA0-B465-B80EF7C1333D}" type="slidenum">
              <a:rPr lang="de-CH" smtClean="0"/>
              <a:t>3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B2D4959-19E4-410B-8E1F-8A076637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Protocol for Schema Libraries</a:t>
            </a:r>
          </a:p>
        </p:txBody>
      </p:sp>
    </p:spTree>
    <p:extLst>
      <p:ext uri="{BB962C8B-B14F-4D97-AF65-F5344CB8AC3E}">
        <p14:creationId xmlns:p14="http://schemas.microsoft.com/office/powerpoint/2010/main" val="32427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0124511-DEF4-434B-8632-14807F9611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Work in Progress: </a:t>
            </a:r>
            <a:r>
              <a:rPr lang="de-CH" dirty="0">
                <a:hlinkClick r:id="rId2"/>
              </a:rPr>
              <a:t>https://github.com/mcgfeller/py-schemas</a:t>
            </a:r>
            <a:endParaRPr lang="de-CH" dirty="0"/>
          </a:p>
          <a:p>
            <a:endParaRPr lang="de-CH" dirty="0"/>
          </a:p>
          <a:p>
            <a:r>
              <a:rPr lang="de-CH" dirty="0"/>
              <a:t> </a:t>
            </a:r>
          </a:p>
          <a:p>
            <a:endParaRPr lang="de-CH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39EC6-0C86-4DD7-B2DC-7BCF4B2F5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9B0DE-3FEB-4AA0-B465-B80EF7C1333D}" type="slidenum">
              <a:rPr lang="de-CH" smtClean="0"/>
              <a:t>4</a:t>
            </a:fld>
            <a:endParaRPr lang="de-CH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FFD533-17A3-487F-B0B8-2A663F98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Interested? Get in touch!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E3D08-D936-41B3-BC7C-7A8314DC7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824" y="2204864"/>
            <a:ext cx="273630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519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CREATESHAPEHANDLED" val="0"/>
</p:tagLst>
</file>

<file path=ppt/theme/theme1.xml><?xml version="1.0" encoding="utf-8"?>
<a:theme xmlns:a="http://schemas.openxmlformats.org/drawingml/2006/main" name="Swisscom Master 16:9">
  <a:themeElements>
    <a:clrScheme name="Swisscom Office">
      <a:dk1>
        <a:srgbClr val="333333"/>
      </a:dk1>
      <a:lt1>
        <a:sysClr val="window" lastClr="FFFFFF"/>
      </a:lt1>
      <a:dk2>
        <a:srgbClr val="DD1122"/>
      </a:dk2>
      <a:lt2>
        <a:srgbClr val="001155"/>
      </a:lt2>
      <a:accent1>
        <a:srgbClr val="001155"/>
      </a:accent1>
      <a:accent2>
        <a:srgbClr val="11AAFF"/>
      </a:accent2>
      <a:accent3>
        <a:srgbClr val="0851DA"/>
      </a:accent3>
      <a:accent4>
        <a:srgbClr val="5C5C5C"/>
      </a:accent4>
      <a:accent5>
        <a:srgbClr val="858585"/>
      </a:accent5>
      <a:accent6>
        <a:srgbClr val="C1C1C1"/>
      </a:accent6>
      <a:hlink>
        <a:srgbClr val="11AAFF"/>
      </a:hlink>
      <a:folHlink>
        <a:srgbClr val="333333"/>
      </a:folHlink>
    </a:clrScheme>
    <a:fontScheme name="Benutzerdefiniert 5">
      <a:majorFont>
        <a:latin typeface="TheSans Swisscom Light"/>
        <a:ea typeface=""/>
        <a:cs typeface=""/>
      </a:majorFont>
      <a:minorFont>
        <a:latin typeface="TheSans Swisscom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1"/>
        </a:solidFill>
        <a:ln w="6350">
          <a:solidFill>
            <a:schemeClr val="tx1"/>
          </a:solidFill>
        </a:ln>
      </a:spPr>
      <a:bodyPr rtlCol="0" anchor="ctr"/>
      <a:lstStyle>
        <a:defPPr algn="ctr">
          <a:lnSpc>
            <a:spcPct val="110000"/>
          </a:lnSpc>
          <a:defRPr sz="16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/>
      <a:bodyPr vert="horz" wrap="none" lIns="0" tIns="0" rIns="0" bIns="0" rtlCol="0">
        <a:noAutofit/>
      </a:bodyPr>
      <a:lstStyle>
        <a:defPPr marL="180000" indent="-180000" algn="l">
          <a:lnSpc>
            <a:spcPct val="110000"/>
          </a:lnSpc>
          <a:buFont typeface="Arial" panose="020B0604020202020204" pitchFamily="34" charset="0"/>
          <a:buChar char="•"/>
          <a:defRPr sz="1600" dirty="0"/>
        </a:defPPr>
      </a:lstStyle>
    </a:txDef>
  </a:objectDefaults>
  <a:extraClrSchemeLst/>
  <a:custClrLst>
    <a:custClr name="Pink">
      <a:srgbClr val="E61E64"/>
    </a:custClr>
    <a:custClr name="Orchid">
      <a:srgbClr val="A63297"/>
    </a:custClr>
    <a:custClr name="Iris">
      <a:srgbClr val="5944C6"/>
    </a:custClr>
    <a:custClr name="Dark Blue">
      <a:srgbClr val="1781E3"/>
    </a:custClr>
    <a:custClr name="Turquoise">
      <a:srgbClr val="0EABA9"/>
    </a:custClr>
    <a:custClr name="Aluminium">
      <a:srgbClr val="DDE3E7"/>
    </a:custClr>
    <a:custClr name="Horizon">
      <a:srgbClr val="EEF3F6"/>
    </a:custClr>
  </a:custClrLst>
  <a:extLst>
    <a:ext uri="{05A4C25C-085E-4340-85A3-A5531E510DB2}">
      <thm15:themeFamily xmlns:thm15="http://schemas.microsoft.com/office/thememl/2012/main" name="Präsentation1" id="{2F9EF0E7-A8CC-4F39-A077-9969231B63D1}" vid="{89E6170D-8E03-455A-8306-EBD9ECA56496}"/>
    </a:ext>
  </a:extLst>
</a:theme>
</file>

<file path=ppt/theme/theme2.xml><?xml version="1.0" encoding="utf-8"?>
<a:theme xmlns:a="http://schemas.openxmlformats.org/drawingml/2006/main" name="Office">
  <a:themeElements>
    <a:clrScheme name="Swisscom Office">
      <a:dk1>
        <a:srgbClr val="333333"/>
      </a:dk1>
      <a:lt1>
        <a:sysClr val="window" lastClr="FFFFFF"/>
      </a:lt1>
      <a:dk2>
        <a:srgbClr val="DD1122"/>
      </a:dk2>
      <a:lt2>
        <a:srgbClr val="001155"/>
      </a:lt2>
      <a:accent1>
        <a:srgbClr val="001155"/>
      </a:accent1>
      <a:accent2>
        <a:srgbClr val="11AAFF"/>
      </a:accent2>
      <a:accent3>
        <a:srgbClr val="0851DA"/>
      </a:accent3>
      <a:accent4>
        <a:srgbClr val="5C5C5C"/>
      </a:accent4>
      <a:accent5>
        <a:srgbClr val="858585"/>
      </a:accent5>
      <a:accent6>
        <a:srgbClr val="C1C1C1"/>
      </a:accent6>
      <a:hlink>
        <a:srgbClr val="11AAFF"/>
      </a:hlink>
      <a:folHlink>
        <a:srgbClr val="333333"/>
      </a:folHlink>
    </a:clrScheme>
    <a:fontScheme name="Swisscom">
      <a:majorFont>
        <a:latin typeface="TheSans Swisscom"/>
        <a:ea typeface=""/>
        <a:cs typeface=""/>
      </a:majorFont>
      <a:minorFont>
        <a:latin typeface="TheSans Swisscom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Swisscom Office">
      <a:dk1>
        <a:srgbClr val="333333"/>
      </a:dk1>
      <a:lt1>
        <a:sysClr val="window" lastClr="FFFFFF"/>
      </a:lt1>
      <a:dk2>
        <a:srgbClr val="DD1122"/>
      </a:dk2>
      <a:lt2>
        <a:srgbClr val="001155"/>
      </a:lt2>
      <a:accent1>
        <a:srgbClr val="001155"/>
      </a:accent1>
      <a:accent2>
        <a:srgbClr val="11AAFF"/>
      </a:accent2>
      <a:accent3>
        <a:srgbClr val="0851DA"/>
      </a:accent3>
      <a:accent4>
        <a:srgbClr val="5C5C5C"/>
      </a:accent4>
      <a:accent5>
        <a:srgbClr val="858585"/>
      </a:accent5>
      <a:accent6>
        <a:srgbClr val="C1C1C1"/>
      </a:accent6>
      <a:hlink>
        <a:srgbClr val="11AAFF"/>
      </a:hlink>
      <a:folHlink>
        <a:srgbClr val="333333"/>
      </a:folHlink>
    </a:clrScheme>
    <a:fontScheme name="Swisscom">
      <a:majorFont>
        <a:latin typeface="TheSans Swisscom"/>
        <a:ea typeface=""/>
        <a:cs typeface=""/>
      </a:majorFont>
      <a:minorFont>
        <a:latin typeface="TheSans Swisscom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9E14C752BC95141AD14ED7D5C1FE702" ma:contentTypeVersion="4" ma:contentTypeDescription="Ein neues Dokument erstellen." ma:contentTypeScope="" ma:versionID="0cc7e0ea69544a6a049bd06e3089205e">
  <xsd:schema xmlns:xsd="http://www.w3.org/2001/XMLSchema" xmlns:xs="http://www.w3.org/2001/XMLSchema" xmlns:p="http://schemas.microsoft.com/office/2006/metadata/properties" xmlns:ns2="d47b3a32-170a-4f00-baae-b591c28da29a" xmlns:ns3="ccb3d7fd-25f2-4554-ae72-fc3c763a9cca" targetNamespace="http://schemas.microsoft.com/office/2006/metadata/properties" ma:root="true" ma:fieldsID="a69e24ea176d61f3ecebd164dfbd7caa" ns2:_="" ns3:_="">
    <xsd:import namespace="d47b3a32-170a-4f00-baae-b591c28da29a"/>
    <xsd:import namespace="ccb3d7fd-25f2-4554-ae72-fc3c763a9c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7b3a32-170a-4f00-baae-b591c28da29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b3d7fd-25f2-4554-ae72-fc3c763a9cc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8D619C-6623-447D-B91E-B5E879DEE4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E1C80D-F290-484A-B781-A101C97DDD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7b3a32-170a-4f00-baae-b591c28da29a"/>
    <ds:schemaRef ds:uri="ccb3d7fd-25f2-4554-ae72-fc3c763a9c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F5126B-ECFC-4EF9-8F68-316683FA10C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11_Präsentation</Template>
  <TotalTime>0</TotalTime>
  <Words>265</Words>
  <Application>Microsoft Office PowerPoint</Application>
  <PresentationFormat>Widescreen</PresentationFormat>
  <Paragraphs>64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Symbol</vt:lpstr>
      <vt:lpstr>TheSans Swisscom Light</vt:lpstr>
      <vt:lpstr>Swisscom Master 16:9</vt:lpstr>
      <vt:lpstr>A Protocol for  Python Schemas?</vt:lpstr>
      <vt:lpstr>Schemas</vt:lpstr>
      <vt:lpstr>A Protocol for Schema Libraries</vt:lpstr>
      <vt:lpstr>Interested? Get in touch!</vt:lpstr>
    </vt:vector>
  </TitlesOfParts>
  <Company>Swisscom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Schema Standardization</dc:title>
  <dc:creator>Gfeller Martin, B2B-BPN-BAN-PDC-FRO-ABS</dc:creator>
  <dc:description>Optimiert für Office 2016</dc:description>
  <cp:lastModifiedBy>Martin Gfeller</cp:lastModifiedBy>
  <cp:revision>24</cp:revision>
  <dcterms:created xsi:type="dcterms:W3CDTF">2019-07-04T15:38:15Z</dcterms:created>
  <dcterms:modified xsi:type="dcterms:W3CDTF">2019-07-13T07:17:44Z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e1fccfb-80ca-4fe1-a574-1516544edb53_SetDate">
    <vt:lpwstr>2018-11-22T16:34:30.0580697Z</vt:lpwstr>
  </property>
  <property fmtid="{D5CDD505-2E9C-101B-9397-08002B2CF9AE}" pid="3" name="MSIP_Label_2e1fccfb-80ca-4fe1-a574-1516544edb53_Name">
    <vt:lpwstr>C2 Internal</vt:lpwstr>
  </property>
  <property fmtid="{D5CDD505-2E9C-101B-9397-08002B2CF9AE}" pid="4" name="Sensitivity">
    <vt:lpwstr>C2 Internal</vt:lpwstr>
  </property>
  <property fmtid="{D5CDD505-2E9C-101B-9397-08002B2CF9AE}" pid="5" name="ContentTypeId">
    <vt:lpwstr>0x010100A9E14C752BC95141AD14ED7D5C1FE702</vt:lpwstr>
  </property>
  <property fmtid="{D5CDD505-2E9C-101B-9397-08002B2CF9AE}" pid="6" name="MSIP_Label_2e1fccfb-80ca-4fe1-a574-1516544edb53_SiteId">
    <vt:lpwstr>364e5b87-c1c7-420d-9bee-c35d19b557a1</vt:lpwstr>
  </property>
  <property fmtid="{D5CDD505-2E9C-101B-9397-08002B2CF9AE}" pid="7" name="MSIP_Label_2e1fccfb-80ca-4fe1-a574-1516544edb53_Extended_MSFT_Method">
    <vt:lpwstr>Automatic</vt:lpwstr>
  </property>
  <property fmtid="{D5CDD505-2E9C-101B-9397-08002B2CF9AE}" pid="8" name="MSIP_Label_2e1fccfb-80ca-4fe1-a574-1516544edb53_Application">
    <vt:lpwstr>Microsoft Azure Information Protection</vt:lpwstr>
  </property>
  <property fmtid="{D5CDD505-2E9C-101B-9397-08002B2CF9AE}" pid="9" name="MSIP_Label_2e1fccfb-80ca-4fe1-a574-1516544edb53_Enabled">
    <vt:lpwstr>True</vt:lpwstr>
  </property>
</Properties>
</file>